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21"/>
  </p:notesMasterIdLst>
  <p:sldIdLst>
    <p:sldId id="256" r:id="rId2"/>
    <p:sldId id="257" r:id="rId3"/>
    <p:sldId id="258" r:id="rId4"/>
    <p:sldId id="271" r:id="rId5"/>
    <p:sldId id="272" r:id="rId6"/>
    <p:sldId id="273" r:id="rId7"/>
    <p:sldId id="275" r:id="rId8"/>
    <p:sldId id="260" r:id="rId9"/>
    <p:sldId id="264" r:id="rId10"/>
    <p:sldId id="265" r:id="rId11"/>
    <p:sldId id="266" r:id="rId12"/>
    <p:sldId id="269" r:id="rId13"/>
    <p:sldId id="270" r:id="rId14"/>
    <p:sldId id="262" r:id="rId15"/>
    <p:sldId id="263" r:id="rId16"/>
    <p:sldId id="261" r:id="rId17"/>
    <p:sldId id="267" r:id="rId18"/>
    <p:sldId id="274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49" autoAdjust="0"/>
  </p:normalViewPr>
  <p:slideViewPr>
    <p:cSldViewPr snapToGrid="0">
      <p:cViewPr varScale="1">
        <p:scale>
          <a:sx n="74" d="100"/>
          <a:sy n="74" d="100"/>
        </p:scale>
        <p:origin x="139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E494-8A50-462E-8C6F-DEFFC9E05F6D}" type="datetimeFigureOut">
              <a:rPr lang="it-IT" smtClean="0"/>
              <a:t>11/02/2021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B3B33-6364-4E87-80DC-1C3438EA3F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929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AB1D-406B-4798-87D0-6C675A225A04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C60E-DC70-4571-84DE-C578C457A15A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6FED-A12C-4436-AF37-D0BBC99AC2E4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3E79-7337-4B7A-A0B8-17977D86AA84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F446-674C-4650-8939-5385ED58227D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BDF2-DE5E-415A-9DCD-245844EEAD1A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7EA4-C374-4E74-9EDC-FD55E2308664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4AE5-B09F-4F8C-9650-33B9EB14654C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040-C7C4-49B4-B322-AF132C1A3F65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9DA8-D5D5-46CD-BB5D-CBE1034BC606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25DA-DCCD-4C99-941C-9728AD343769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95EC81-D03F-40F8-9BD8-1A747C065C48}" type="datetime1">
              <a:rPr lang="it-IT" smtClean="0"/>
              <a:t>11/02/2021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oeleggi.com/argomenti000/italia2020/412422-c-4bi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logo iris">
            <a:extLst>
              <a:ext uri="{FF2B5EF4-FFF2-40B4-BE49-F238E27FC236}">
                <a16:creationId xmlns:a16="http://schemas.microsoft.com/office/drawing/2014/main" id="{2400917E-0214-44CA-A7B0-D67B6988E6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11436734" y="5036457"/>
            <a:ext cx="58738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Segnaposto contenuto 11">
            <a:extLst>
              <a:ext uri="{FF2B5EF4-FFF2-40B4-BE49-F238E27FC236}">
                <a16:creationId xmlns:a16="http://schemas.microsoft.com/office/drawing/2014/main" id="{0ECB513D-7ECC-4CDE-96BD-EB5C75BDCF0E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924" y="909351"/>
            <a:ext cx="4208488" cy="4736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Il paradosso è che:</a:t>
            </a:r>
          </a:p>
          <a:p>
            <a:pPr marL="0" indent="0" algn="just">
              <a:buNone/>
            </a:pPr>
            <a:r>
              <a:rPr lang="it-IT" sz="2400" b="1" i="0" dirty="0">
                <a:solidFill>
                  <a:srgbClr val="262626"/>
                </a:solidFill>
                <a:effectLst/>
                <a:latin typeface="Titillium Web"/>
              </a:rPr>
              <a:t>I fabbisogni standard </a:t>
            </a:r>
          </a:p>
          <a:p>
            <a:pPr marL="0" indent="0" algn="just">
              <a:buNone/>
            </a:pPr>
            <a:r>
              <a:rPr lang="it-IT" sz="2400" b="1" i="0" dirty="0">
                <a:solidFill>
                  <a:srgbClr val="262626"/>
                </a:solidFill>
                <a:effectLst/>
                <a:latin typeface="Titillium Web"/>
              </a:rPr>
              <a:t>non coincidono con i fabbisogni reali.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262626"/>
                </a:solidFill>
                <a:latin typeface="Titillium Web"/>
              </a:rPr>
              <a:t>Perché territori che non spendono per scarsità di risorse o perché privi di alcuni servizi e che avrebbero più bisogno di potenziare questo settore,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262626"/>
                </a:solidFill>
                <a:latin typeface="Titillium Web"/>
              </a:rPr>
              <a:t>si vedono riconosciuti  fabbisogni bassi.</a:t>
            </a:r>
            <a:endParaRPr lang="it-IT" sz="24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97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I</a:t>
            </a: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l paradosso è che: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rgbClr val="262626"/>
                </a:solidFill>
                <a:latin typeface="Titillium Web"/>
              </a:rPr>
              <a:t>Se l’ente ha speso meno per quel servizio ha registrato un fabbisogno basso . Invece i comuni, le grandi città che hanno un’offerta di servizi più ampia  e diffusa sul territorio  e hanno livelli di spesa più alta  avranno maggiori fabbisogni standard.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rgbClr val="262626"/>
                </a:solidFill>
                <a:latin typeface="Titillium Web"/>
              </a:rPr>
              <a:t>Il prospetto di fabbisogno di assistenti sociali che l’ente locale deve approntare entro il 28 febbraio 2020 dovrà fare riferimento a quello dell’anno precedente e quindi alla spesa storica di quel servizio.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356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Segnaposto contenuto 14">
            <a:extLst>
              <a:ext uri="{FF2B5EF4-FFF2-40B4-BE49-F238E27FC236}">
                <a16:creationId xmlns:a16="http://schemas.microsoft.com/office/drawing/2014/main" id="{2609C3EC-299A-43D5-AC26-3502BDD60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881938"/>
              </p:ext>
            </p:extLst>
          </p:nvPr>
        </p:nvGraphicFramePr>
        <p:xfrm>
          <a:off x="4543888" y="1180730"/>
          <a:ext cx="5807474" cy="46203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53021">
                  <a:extLst>
                    <a:ext uri="{9D8B030D-6E8A-4147-A177-3AD203B41FA5}">
                      <a16:colId xmlns:a16="http://schemas.microsoft.com/office/drawing/2014/main" val="2769417277"/>
                    </a:ext>
                  </a:extLst>
                </a:gridCol>
                <a:gridCol w="950390">
                  <a:extLst>
                    <a:ext uri="{9D8B030D-6E8A-4147-A177-3AD203B41FA5}">
                      <a16:colId xmlns:a16="http://schemas.microsoft.com/office/drawing/2014/main" val="240624038"/>
                    </a:ext>
                  </a:extLst>
                </a:gridCol>
                <a:gridCol w="951224">
                  <a:extLst>
                    <a:ext uri="{9D8B030D-6E8A-4147-A177-3AD203B41FA5}">
                      <a16:colId xmlns:a16="http://schemas.microsoft.com/office/drawing/2014/main" val="185740429"/>
                    </a:ext>
                  </a:extLst>
                </a:gridCol>
                <a:gridCol w="950390">
                  <a:extLst>
                    <a:ext uri="{9D8B030D-6E8A-4147-A177-3AD203B41FA5}">
                      <a16:colId xmlns:a16="http://schemas.microsoft.com/office/drawing/2014/main" val="548175549"/>
                    </a:ext>
                  </a:extLst>
                </a:gridCol>
                <a:gridCol w="952059">
                  <a:extLst>
                    <a:ext uri="{9D8B030D-6E8A-4147-A177-3AD203B41FA5}">
                      <a16:colId xmlns:a16="http://schemas.microsoft.com/office/drawing/2014/main" val="2278169930"/>
                    </a:ext>
                  </a:extLst>
                </a:gridCol>
                <a:gridCol w="950390">
                  <a:extLst>
                    <a:ext uri="{9D8B030D-6E8A-4147-A177-3AD203B41FA5}">
                      <a16:colId xmlns:a16="http://schemas.microsoft.com/office/drawing/2014/main" val="1844236592"/>
                    </a:ext>
                  </a:extLst>
                </a:gridCol>
              </a:tblGrid>
              <a:tr h="352994">
                <a:tc>
                  <a:txBody>
                    <a:bodyPr/>
                    <a:lstStyle/>
                    <a:p>
                      <a:pPr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AS per EELL</a:t>
                      </a:r>
                    </a:p>
                    <a:p>
                      <a:pPr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MAPPA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Ottobre 2020*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Popolazione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1460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1/6500**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1/5000**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190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1/4000**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2220971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Abruzzo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149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1.305.770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201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261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326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9640722"/>
                  </a:ext>
                </a:extLst>
              </a:tr>
              <a:tr h="193044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Basilicata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86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556.934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86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111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139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16935996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Calabria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222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1.924.701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296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385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481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46538312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Campania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731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5.785.861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890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1.157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1.446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6275145"/>
                  </a:ext>
                </a:extLst>
              </a:tr>
              <a:tr h="352994">
                <a:tc>
                  <a:txBody>
                    <a:bodyPr/>
                    <a:lstStyle/>
                    <a:p>
                      <a:pPr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EmiliaRomagna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1.214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4.467.118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687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893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1.117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8684488"/>
                  </a:ext>
                </a:extLst>
              </a:tr>
              <a:tr h="193044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Friuli – V/G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421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1.211.357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186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242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303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2877027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Lazio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746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5.865.544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902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1.173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1.466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69714405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Liguria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423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1.543.127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237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309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386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1631011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Lombardia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2.094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10.103.969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1.554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2.021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2.526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275949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Marche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5"/>
                        </a:spcBef>
                      </a:pPr>
                      <a:r>
                        <a:rPr lang="it-IT" sz="900">
                          <a:effectLst/>
                        </a:rPr>
                        <a:t>311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5"/>
                        </a:spcBef>
                      </a:pPr>
                      <a:r>
                        <a:rPr lang="it-IT" sz="900">
                          <a:effectLst/>
                        </a:rPr>
                        <a:t>1.518.400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5"/>
                        </a:spcBef>
                      </a:pPr>
                      <a:r>
                        <a:rPr lang="it-IT" sz="900">
                          <a:effectLst/>
                        </a:rPr>
                        <a:t>234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304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380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105791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Molise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302.265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60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76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65821517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Piemonte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999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4.341.375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668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868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1.085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79601089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Puglia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693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4.008.296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617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802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1.002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0623512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Sardegna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546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1.630.474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251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326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408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9301613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Sicilia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827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4.968.410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764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994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1.242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253224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Toscana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651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3.722.729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573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745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931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1937644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Trentino-A/A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437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1.074.819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165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215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269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45954776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Umbria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168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880.285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135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176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220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1309991"/>
                  </a:ext>
                </a:extLst>
              </a:tr>
              <a:tr h="193044">
                <a:tc>
                  <a:txBody>
                    <a:bodyPr/>
                    <a:lstStyle/>
                    <a:p>
                      <a:pPr marL="45085" marR="28575" algn="l"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Val d'Aosta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43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125.501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/>
                      <a:r>
                        <a:rPr lang="it-IT" sz="900">
                          <a:effectLst/>
                        </a:rPr>
                        <a:t>19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/>
                      <a:r>
                        <a:rPr lang="it-IT" sz="900">
                          <a:effectLst/>
                        </a:rPr>
                        <a:t>25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/>
                      <a:r>
                        <a:rPr lang="it-IT" sz="900">
                          <a:effectLst/>
                        </a:rPr>
                        <a:t>31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82011275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Veneto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966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4.907.704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spcBef>
                          <a:spcPts val="15"/>
                        </a:spcBef>
                      </a:pPr>
                      <a:r>
                        <a:rPr lang="it-IT" sz="900">
                          <a:effectLst/>
                        </a:rPr>
                        <a:t>755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1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982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1.227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47092869"/>
                  </a:ext>
                </a:extLst>
              </a:tr>
              <a:tr h="207644">
                <a:tc>
                  <a:txBody>
                    <a:bodyPr/>
                    <a:lstStyle/>
                    <a:p>
                      <a:pPr marL="45085" marR="28575" algn="l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TOTALI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11776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l"/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9268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940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</a:rPr>
                        <a:t>12049</a:t>
                      </a:r>
                      <a:endParaRPr lang="it-IT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</a:rPr>
                        <a:t>15061</a:t>
                      </a:r>
                      <a:endParaRPr lang="it-IT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9348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212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CHE Fare?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613E2C9-1720-4C55-9685-BD1F05F49FF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110" y="1056875"/>
            <a:ext cx="94742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41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Potenzialità: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Dare sistematicità ai servizi sociali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costruire un modello organizzativo specifico con dirigenza omologa professionale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5122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Potenzialità: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Pressare le amministrazioni a superare gli standard di fabbisogno e considerare lo stato dei servizi sociali=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= livelli essenziali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Prospettive di sviluppo per modelli territoriali di servizi con  organici adeguati a presidiare tutti i bisogni sociali specialmente quelli post </a:t>
            </a:r>
            <a:r>
              <a:rPr lang="it-IT" sz="3600" b="1" dirty="0" err="1">
                <a:solidFill>
                  <a:srgbClr val="262626"/>
                </a:solidFill>
                <a:latin typeface="Titillium Web"/>
              </a:rPr>
              <a:t>covid</a:t>
            </a: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19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23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POTENZIALITA’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Incremento delle risorse per il miglioramento e il potenziamento dei servizi sociali comunali svolti in forma singola o associata e per il rafforzamento dei servizi territoriali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9548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>
                <a:solidFill>
                  <a:srgbClr val="C00000"/>
                </a:solidFill>
              </a:rPr>
            </a:br>
            <a:br>
              <a:rPr lang="it-IT" sz="2000" b="1">
                <a:solidFill>
                  <a:srgbClr val="C00000"/>
                </a:solidFill>
              </a:rPr>
            </a:br>
            <a:r>
              <a:rPr lang="it-IT" sz="2000"/>
              <a:t>Potenzialità e aspetti critici della </a:t>
            </a:r>
            <a:br>
              <a:rPr lang="it-IT" sz="2000"/>
            </a:br>
            <a:r>
              <a:rPr lang="it-IT" sz="2000"/>
              <a:t>Legge n.178 2021</a:t>
            </a:r>
            <a:br>
              <a:rPr lang="it-IT" sz="3000" b="1">
                <a:solidFill>
                  <a:schemeClr val="accent6"/>
                </a:solidFill>
              </a:rPr>
            </a:br>
            <a:br>
              <a:rPr lang="it-IT" sz="3000" b="1">
                <a:solidFill>
                  <a:schemeClr val="accent6"/>
                </a:solidFill>
              </a:rPr>
            </a:br>
            <a:r>
              <a:rPr lang="it-IT" sz="2200" b="1">
                <a:solidFill>
                  <a:schemeClr val="accent6"/>
                </a:solidFill>
              </a:rPr>
              <a:t>Intervento di</a:t>
            </a:r>
            <a:br>
              <a:rPr lang="it-IT" sz="2000" b="1">
                <a:solidFill>
                  <a:srgbClr val="C00000"/>
                </a:solidFill>
              </a:rPr>
            </a:br>
            <a:br>
              <a:rPr lang="it-IT" sz="2000" b="1">
                <a:solidFill>
                  <a:srgbClr val="C00000"/>
                </a:solidFill>
              </a:rPr>
            </a:br>
            <a:r>
              <a:rPr lang="it-IT" sz="2000"/>
              <a:t>Delia Manferoce</a:t>
            </a:r>
            <a:br>
              <a:rPr lang="it-IT" sz="2000"/>
            </a:br>
            <a:r>
              <a:rPr lang="it-IT" sz="2000"/>
              <a:t>V.Segr. Naz.le SUNAS  Direttore Centro Studi  Iris Socialia</a:t>
            </a:r>
            <a:br>
              <a:rPr lang="it-IT" sz="2000"/>
            </a:br>
            <a:br>
              <a:rPr lang="it-IT" sz="2000"/>
            </a:br>
            <a:r>
              <a:rPr lang="it-IT" sz="2000"/>
              <a:t>Webinar </a:t>
            </a:r>
            <a:br>
              <a:rPr lang="it-IT" sz="2000"/>
            </a:br>
            <a:r>
              <a:rPr lang="it-IT" sz="2000"/>
              <a:t>Croas Campania  11.02.2021</a:t>
            </a:r>
            <a:br>
              <a:rPr lang="it-IT" sz="270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AZIONI  sui territori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Accordi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</a:t>
            </a:r>
            <a:r>
              <a:rPr lang="it-IT" sz="3600" b="1" dirty="0" err="1">
                <a:solidFill>
                  <a:srgbClr val="262626"/>
                </a:solidFill>
                <a:latin typeface="Titillium Web"/>
              </a:rPr>
              <a:t>Sunas</a:t>
            </a: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+ CROAS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Regione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Comune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Ambiti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Anci regionale</a:t>
            </a:r>
          </a:p>
          <a:p>
            <a:pPr marL="0" indent="0" algn="ctr">
              <a:buNone/>
            </a:pPr>
            <a:endParaRPr lang="it-IT" sz="3600" b="1" dirty="0">
              <a:solidFill>
                <a:srgbClr val="262626"/>
              </a:solidFill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737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AZIONI  del </a:t>
            </a:r>
            <a:r>
              <a:rPr lang="it-IT" sz="3600" b="1" i="0" dirty="0" err="1">
                <a:solidFill>
                  <a:srgbClr val="262626"/>
                </a:solidFill>
                <a:effectLst/>
                <a:latin typeface="Titillium Web"/>
              </a:rPr>
              <a:t>Sunas</a:t>
            </a: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  </a:t>
            </a:r>
          </a:p>
          <a:p>
            <a:pPr marL="0" indent="0" algn="ctr">
              <a:buNone/>
            </a:pP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Pressing sulle  amministrazioni locali e regionali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Valutazione dello stato attuale  dei servizi sociali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  Superamento degli  standard di fabbisogno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Modello organizzativo di servizio sociale  comunale  dirigenza omologa ,sviluppo di carriera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Adozioni di criteri di organicità e funzionalità specifici della professione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Valorizzazione delle competenze vecchie e nuove anche digitali - Smart </a:t>
            </a:r>
            <a:r>
              <a:rPr lang="it-IT" sz="3600" b="1" dirty="0" err="1">
                <a:solidFill>
                  <a:srgbClr val="262626"/>
                </a:solidFill>
                <a:latin typeface="Titillium Web"/>
              </a:rPr>
              <a:t>working</a:t>
            </a:r>
            <a:endParaRPr lang="it-IT" sz="3600" b="1" dirty="0">
              <a:solidFill>
                <a:srgbClr val="262626"/>
              </a:solidFill>
              <a:latin typeface="Titillium Web"/>
            </a:endParaRP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Adeguamento in progress del personale e nuove assunzioni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Procedure concorsuali riservate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Superamento del precariato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Tutela del lavoratore e nuovi contratti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613E2C9-1720-4C55-9685-BD1F05F49FF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110" y="1056875"/>
            <a:ext cx="94742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2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Grazie!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Per contare di più tutelare la professione e l’Assistente Sociale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entra nella famiglia </a:t>
            </a:r>
            <a:r>
              <a:rPr lang="it-IT" sz="3600" b="1" dirty="0" err="1">
                <a:solidFill>
                  <a:srgbClr val="262626"/>
                </a:solidFill>
                <a:latin typeface="Titillium Web"/>
              </a:rPr>
              <a:t>Sunas</a:t>
            </a: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!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19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613E2C9-1720-4C55-9685-BD1F05F49FF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110" y="1056875"/>
            <a:ext cx="947420" cy="419100"/>
          </a:xfrm>
          <a:prstGeom prst="rect">
            <a:avLst/>
          </a:prstGeom>
        </p:spPr>
      </p:pic>
      <p:pic>
        <p:nvPicPr>
          <p:cNvPr id="14" name="Immagine 13" descr="Logo SUNAS HD">
            <a:extLst>
              <a:ext uri="{FF2B5EF4-FFF2-40B4-BE49-F238E27FC236}">
                <a16:creationId xmlns:a16="http://schemas.microsoft.com/office/drawing/2014/main" id="{2D845017-295C-4C96-A6DA-910F5B8E2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95" y="10195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75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Legge di Bilancio</a:t>
            </a:r>
          </a:p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 n.178 2020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Quali opportunità per il Servizio Sociale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e 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gli Assistenti Sociali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Segnaposto contenuto 11">
            <a:extLst>
              <a:ext uri="{FF2B5EF4-FFF2-40B4-BE49-F238E27FC236}">
                <a16:creationId xmlns:a16="http://schemas.microsoft.com/office/drawing/2014/main" id="{0ECB513D-7ECC-4CDE-96BD-EB5C75BDCF0E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94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262626"/>
                </a:solidFill>
                <a:latin typeface="Titillium Web"/>
              </a:rPr>
              <a:t>N</a:t>
            </a:r>
            <a:r>
              <a:rPr lang="it-IT" sz="2800" b="1" i="0" dirty="0">
                <a:solidFill>
                  <a:srgbClr val="262626"/>
                </a:solidFill>
                <a:effectLst/>
                <a:latin typeface="Titillium Web"/>
              </a:rPr>
              <a:t>ormativa flash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Legge 328/2000 </a:t>
            </a:r>
            <a:r>
              <a:rPr lang="it-IT" sz="1050" b="1" dirty="0">
                <a:solidFill>
                  <a:srgbClr val="262626"/>
                </a:solidFill>
                <a:latin typeface="Titillium Web"/>
              </a:rPr>
              <a:t>Legge quadro di riordino del sistema integrato di interventi e servizi sociali</a:t>
            </a:r>
          </a:p>
          <a:p>
            <a:pPr marL="0" indent="0" algn="ctr">
              <a:buNone/>
            </a:pPr>
            <a:r>
              <a:rPr lang="it-IT" sz="1800" b="1" i="0" dirty="0">
                <a:solidFill>
                  <a:srgbClr val="262626"/>
                </a:solidFill>
                <a:effectLst/>
                <a:latin typeface="Titillium Web"/>
              </a:rPr>
              <a:t>Legge 208 2015 </a:t>
            </a:r>
            <a:r>
              <a:rPr lang="it-IT" sz="1050" b="1" dirty="0">
                <a:solidFill>
                  <a:srgbClr val="262626"/>
                </a:solidFill>
                <a:latin typeface="Titillium Web"/>
              </a:rPr>
              <a:t>Disposizioni per la formazione del bilancio annuale e pluriennale dello Stato(fondo povertà)</a:t>
            </a:r>
          </a:p>
          <a:p>
            <a:pPr marL="0" indent="0" algn="ctr">
              <a:buNone/>
            </a:pPr>
            <a:r>
              <a:rPr lang="it-IT" sz="1800" b="1" i="0" dirty="0">
                <a:solidFill>
                  <a:srgbClr val="262626"/>
                </a:solidFill>
                <a:effectLst/>
                <a:latin typeface="Titillium Web"/>
              </a:rPr>
              <a:t>Legge 124/2015 </a:t>
            </a: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Riforma della P.A. legge Madia 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DL n.75 /2017 art.20 superamento del precariato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DL 34/2020 art.4 bis c.1 </a:t>
            </a:r>
            <a:r>
              <a:rPr lang="it-IT" sz="1800" b="1" dirty="0" err="1">
                <a:solidFill>
                  <a:srgbClr val="262626"/>
                </a:solidFill>
                <a:latin typeface="Titillium Web"/>
              </a:rPr>
              <a:t>lett.a</a:t>
            </a:r>
            <a:endParaRPr lang="it-IT" sz="1800" b="1" dirty="0">
              <a:solidFill>
                <a:srgbClr val="262626"/>
              </a:solidFill>
              <a:latin typeface="Titillium Web"/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Legge n.77/2020 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Legge 178/2020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992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rgbClr val="262626"/>
                </a:solidFill>
                <a:latin typeface="Titillium Web"/>
              </a:rPr>
              <a:t>N</a:t>
            </a:r>
            <a:r>
              <a:rPr lang="it-IT" sz="2800" b="1" i="0" dirty="0">
                <a:solidFill>
                  <a:srgbClr val="262626"/>
                </a:solidFill>
                <a:effectLst/>
                <a:latin typeface="Titillium Web"/>
              </a:rPr>
              <a:t>ormativa flash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Legge 328/2000 </a:t>
            </a:r>
            <a:r>
              <a:rPr lang="it-IT" sz="1050" b="1" dirty="0">
                <a:solidFill>
                  <a:srgbClr val="262626"/>
                </a:solidFill>
                <a:latin typeface="Titillium Web"/>
              </a:rPr>
              <a:t>Legge quadro di riordino del sistema integrato di interventi e servizi sociali</a:t>
            </a:r>
          </a:p>
          <a:p>
            <a:pPr marL="0" indent="0" algn="just">
              <a:buNone/>
            </a:pP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Legge 77/2020 art 89  2 -bis . 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I servizi previsti all’articolo 22, comma 4, della legge 8 novembre 2000, n. 328, sono da considerarsi </a:t>
            </a:r>
            <a:r>
              <a:rPr lang="it-IT" b="1" dirty="0">
                <a:solidFill>
                  <a:srgbClr val="262626"/>
                </a:solidFill>
                <a:latin typeface="Titillium Web"/>
              </a:rPr>
              <a:t>servizi pubblici essenziali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, anche se svolti in regime di concessione, accreditamento o mediante convenzione, in quanto volti a garantire il godimento di diritti della persona costituzionalmente tutelati.</a:t>
            </a:r>
          </a:p>
          <a:p>
            <a:pPr marL="0" indent="0" algn="just">
              <a:buNone/>
            </a:pP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 Allo scopo di assicurare l’effettivo e continuo godimento di tali diritti, le regioni e le province autonome di Trento e di Bolzano, nell’ambito delle loro competenze e della loro autonomia organizzativa, entro sessanta giorni dalla data di entrata in vigore della legge di conversione del presente decreto, definiscono le </a:t>
            </a:r>
            <a:r>
              <a:rPr lang="it-IT" sz="1600" b="1" dirty="0">
                <a:solidFill>
                  <a:srgbClr val="262626"/>
                </a:solidFill>
                <a:latin typeface="Titillium Web"/>
              </a:rPr>
              <a:t>modalità per garantire l’accesso e la continuità dei servizi sociali, socio-assistenziali e socio-sanitari essenziali 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di cui al presente comma anche in situazione di emergenza, sulla base di progetti personalizzati, tenendo conto delle specifiche e inderogabili esigenze di tutela delle persone più esposte agli effetti di emergenze e calamità.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54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 lnSpcReduction="10000"/>
          </a:bodyPr>
          <a:lstStyle/>
          <a:p>
            <a:pPr indent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it-IT" sz="2800" b="1" dirty="0">
                <a:solidFill>
                  <a:srgbClr val="262626"/>
                </a:solidFill>
                <a:latin typeface="Titillium Web"/>
              </a:rPr>
              <a:t>N</a:t>
            </a:r>
            <a:r>
              <a:rPr lang="it-IT" sz="2800" b="1" i="0" dirty="0">
                <a:solidFill>
                  <a:srgbClr val="262626"/>
                </a:solidFill>
                <a:effectLst/>
                <a:latin typeface="Titillium Web"/>
              </a:rPr>
              <a:t>ormativa flash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it-IT" b="1" dirty="0">
                <a:solidFill>
                  <a:srgbClr val="262626"/>
                </a:solidFill>
                <a:latin typeface="Titillium Web"/>
              </a:rPr>
              <a:t>L.178/2020 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Incremento delle risorse del fondo di solidarietà comunale per il miglioramento dei servizi in campo sociale e il potenziamento degli asili nido -commi 791 - 794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Viene incrementata la dotazione del fondo di solidarietà comunale con specifica finalità di impiego per: a) lo sviluppo dei servizi sociali comunali svolti in forma singola o associata dai comuni delle regioni a statuto ordinario. Per il quadriennio 2021-2024 si tratta di un incremento di 650 mln. di euro a regime, di cui 216 mln. sul 2021. I contributi sono ripartiti in proporzione del </a:t>
            </a:r>
            <a:r>
              <a:rPr lang="it-IT" b="1" dirty="0">
                <a:solidFill>
                  <a:srgbClr val="262626"/>
                </a:solidFill>
                <a:latin typeface="Titillium Web"/>
              </a:rPr>
              <a:t>rispettivo coefficiente di riparto del fabbisogno standard calcolato per la funzione “Servizi sociali” ed approvato dalla Commissione tecnica per i fabbisogni standard</a:t>
            </a:r>
            <a:r>
              <a:rPr lang="it-IT" b="1" dirty="0">
                <a:solidFill>
                  <a:srgbClr val="26262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i="0" dirty="0">
                <a:solidFill>
                  <a:srgbClr val="262626"/>
                </a:solidFill>
                <a:effectLst/>
                <a:latin typeface="Titillium Web"/>
              </a:rPr>
              <a:t>*****</a:t>
            </a:r>
          </a:p>
          <a:p>
            <a:pPr marL="0" indent="0" algn="ctr">
              <a:buNone/>
            </a:pP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91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indent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it-IT" sz="2800" b="1" dirty="0">
                <a:solidFill>
                  <a:srgbClr val="262626"/>
                </a:solidFill>
                <a:latin typeface="Titillium Web"/>
              </a:rPr>
              <a:t>N</a:t>
            </a:r>
            <a:r>
              <a:rPr lang="it-IT" sz="2800" b="1" i="0" dirty="0">
                <a:solidFill>
                  <a:srgbClr val="262626"/>
                </a:solidFill>
                <a:effectLst/>
                <a:latin typeface="Titillium Web"/>
              </a:rPr>
              <a:t>ormativa flash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it-IT" b="1" dirty="0">
                <a:solidFill>
                  <a:srgbClr val="262626"/>
                </a:solidFill>
                <a:latin typeface="Titillium Web"/>
              </a:rPr>
              <a:t>L.178/2020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solidFill>
                  <a:srgbClr val="262626"/>
                </a:solidFill>
                <a:latin typeface="Titillium Web"/>
              </a:rPr>
              <a:t>801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 Per le finalità di cui al comma 797, a valere sulle risorse di cui al comma 799 e nel limite delle stesse nonché dei vincoli </a:t>
            </a:r>
            <a:r>
              <a:rPr lang="it-IT" sz="1400" b="1" dirty="0" err="1">
                <a:solidFill>
                  <a:srgbClr val="262626"/>
                </a:solidFill>
                <a:latin typeface="Titillium Web"/>
              </a:rPr>
              <a:t>assunzionali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 di cui all’articolo 33 del decreto legge 30 aprile 2019, n. 34, convertito, con modificazioni, dalla legge 28 giugno 2019, n. 58</a:t>
            </a: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, i comuni possono effettuare assunzioni di assistenti sociali, con rapporto di lavoro a tempo indeterminato, f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ermo restando il rispetto degli obiettivi del pareggio di bilancio, in deroga ai vincoli di contenimento della spesa di personale di cui all’articolo 9, comma 28, del decreto-legge 31 maggio 2010, n. 78, 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0343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rgbClr val="262626"/>
                </a:solidFill>
                <a:latin typeface="Titillium Web"/>
              </a:rPr>
              <a:t>N</a:t>
            </a:r>
            <a:r>
              <a:rPr lang="it-IT" sz="2800" b="1" i="0" dirty="0">
                <a:solidFill>
                  <a:srgbClr val="262626"/>
                </a:solidFill>
                <a:effectLst/>
                <a:latin typeface="Titillium Web"/>
              </a:rPr>
              <a:t>ormativa flash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DL 34/2020 Nello stesso triennio 2018-2020, le amministrazioni, possono bandire, in coerenza con il piano triennale dei fabbisogni di cui all'articolo 6, comma 2, e ferma restando la garanzia dell'adeguato accesso dall'esterno, previa indicazione della relativa copertura finanziaria, </a:t>
            </a:r>
            <a:r>
              <a:rPr lang="it-IT" sz="1800" b="1" dirty="0">
                <a:solidFill>
                  <a:srgbClr val="262626"/>
                </a:solidFill>
                <a:latin typeface="Titillium Web"/>
              </a:rPr>
              <a:t>procedure concorsuali riservate</a:t>
            </a: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, in misura non superiore al cinquanta per cento dei posti disponibili, al personale non dirigenziale che possegga tutti i seguenti requisiti: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a) risulti titolare, successivamente alla data di entrata in vigore della legge n. 124 del 2015, di un contratto di lavoro flessibile presso l'amministrazione che bandisce il concorso;</a:t>
            </a:r>
          </a:p>
          <a:p>
            <a:pPr indent="180340" algn="just">
              <a:lnSpc>
                <a:spcPct val="107000"/>
              </a:lnSpc>
              <a:spcAft>
                <a:spcPts val="600"/>
              </a:spcAft>
            </a:pPr>
            <a:r>
              <a:rPr lang="it-IT" sz="1400" b="1" dirty="0">
                <a:solidFill>
                  <a:srgbClr val="262626"/>
                </a:solidFill>
                <a:latin typeface="Titillium Web"/>
              </a:rPr>
              <a:t>b) abbia maturato, alla data del 31 dicembre 2017 (ovvero al 31 dicembre 2020)almeno tre anni di contratto, anche non continuativi, negli ultimi otto anni, presso l'amministrazione che bandisce il concorso.  ( (modificato dall'</a:t>
            </a:r>
            <a:r>
              <a:rPr lang="it-IT" sz="1400" b="1" dirty="0">
                <a:solidFill>
                  <a:srgbClr val="262626"/>
                </a:solidFill>
                <a:latin typeface="Titillium Web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articolo 4 bis, comma 1, lettera a), del DL 34/20 come convertito dalla legge 77/20</a:t>
            </a:r>
            <a:endParaRPr lang="it-IT" sz="1400" b="1" dirty="0">
              <a:solidFill>
                <a:srgbClr val="262626"/>
              </a:solidFill>
              <a:latin typeface="Titillium Web"/>
            </a:endParaRPr>
          </a:p>
          <a:p>
            <a:pPr indent="0" algn="ctr">
              <a:lnSpc>
                <a:spcPct val="107000"/>
              </a:lnSpc>
              <a:spcAft>
                <a:spcPts val="6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7704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Criticità: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Norma non cogente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 «i comuni possono effettuare assunzioni di assistenti sociali»</a:t>
            </a:r>
          </a:p>
          <a:p>
            <a:pPr marL="0" indent="0" algn="ctr">
              <a:buNone/>
            </a:pPr>
            <a:r>
              <a:rPr lang="it-IT" sz="3600" b="1" dirty="0">
                <a:solidFill>
                  <a:srgbClr val="262626"/>
                </a:solidFill>
                <a:latin typeface="Titillium Web"/>
              </a:rPr>
              <a:t>comma 801 Legge di bilancio n.178 2020</a:t>
            </a:r>
            <a:endParaRPr lang="it-IT" sz="36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359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EB040073-E650-454D-8646-90FB63B2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344305"/>
            <a:ext cx="2373088" cy="4456821"/>
          </a:xfrm>
        </p:spPr>
        <p:txBody>
          <a:bodyPr>
            <a:normAutofit fontScale="90000"/>
          </a:bodyPr>
          <a:lstStyle/>
          <a:p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Potenzialità e aspetti critici della </a:t>
            </a:r>
            <a:br>
              <a:rPr lang="it-IT" sz="2000" dirty="0"/>
            </a:br>
            <a:r>
              <a:rPr lang="it-IT" sz="2000" dirty="0"/>
              <a:t>Legge n.178 2021</a:t>
            </a:r>
            <a:br>
              <a:rPr lang="it-IT" sz="3000" b="1" dirty="0">
                <a:solidFill>
                  <a:schemeClr val="accent6"/>
                </a:solidFill>
              </a:rPr>
            </a:br>
            <a:br>
              <a:rPr lang="it-IT" sz="3000" b="1" dirty="0">
                <a:solidFill>
                  <a:schemeClr val="accent6"/>
                </a:solidFill>
              </a:rPr>
            </a:br>
            <a:r>
              <a:rPr lang="it-IT" sz="2200" b="1" dirty="0">
                <a:solidFill>
                  <a:schemeClr val="accent6"/>
                </a:solidFill>
              </a:rPr>
              <a:t>Intervento di</a:t>
            </a:r>
            <a:br>
              <a:rPr lang="it-IT" sz="2000" b="1" dirty="0">
                <a:solidFill>
                  <a:srgbClr val="C00000"/>
                </a:solidFill>
              </a:rPr>
            </a:b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/>
              <a:t>Delia Manferoce</a:t>
            </a:r>
            <a:br>
              <a:rPr lang="it-IT" sz="2000" dirty="0"/>
            </a:br>
            <a:r>
              <a:rPr lang="it-IT" sz="2000" dirty="0" err="1"/>
              <a:t>V.Segr</a:t>
            </a:r>
            <a:r>
              <a:rPr lang="it-IT" sz="2000" dirty="0"/>
              <a:t>. </a:t>
            </a:r>
            <a:r>
              <a:rPr lang="it-IT" sz="2000" dirty="0" err="1"/>
              <a:t>Naz.le</a:t>
            </a:r>
            <a:r>
              <a:rPr lang="it-IT" sz="2000" dirty="0"/>
              <a:t> SUNAS  Direttore Centro Studi  Iris </a:t>
            </a:r>
            <a:r>
              <a:rPr lang="it-IT" sz="2000" dirty="0" err="1"/>
              <a:t>Socialia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/>
              <a:t>Webinar </a:t>
            </a:r>
            <a:br>
              <a:rPr lang="it-IT" sz="2000" dirty="0"/>
            </a:br>
            <a:r>
              <a:rPr lang="it-IT" sz="2000" dirty="0" err="1"/>
              <a:t>Croas</a:t>
            </a:r>
            <a:r>
              <a:rPr lang="it-IT" sz="2000" dirty="0"/>
              <a:t> Campania  11.02.2021</a:t>
            </a:r>
            <a:br>
              <a:rPr lang="it-IT" sz="2700" dirty="0"/>
            </a:br>
            <a:endParaRPr lang="it-IT" sz="2700" dirty="0"/>
          </a:p>
        </p:txBody>
      </p:sp>
      <p:sp>
        <p:nvSpPr>
          <p:cNvPr id="43" name="Segnaposto contenuto 4">
            <a:extLst>
              <a:ext uri="{FF2B5EF4-FFF2-40B4-BE49-F238E27FC236}">
                <a16:creationId xmlns:a16="http://schemas.microsoft.com/office/drawing/2014/main" id="{EC855CE2-6C38-41AB-A1D4-58E005BC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911" y="925798"/>
            <a:ext cx="5007006" cy="50391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Criticità:</a:t>
            </a:r>
          </a:p>
          <a:p>
            <a:pPr marL="0" indent="0" algn="ctr">
              <a:buNone/>
            </a:pPr>
            <a:r>
              <a:rPr lang="it-IT" sz="3600" b="1" i="0" dirty="0">
                <a:solidFill>
                  <a:srgbClr val="262626"/>
                </a:solidFill>
                <a:effectLst/>
                <a:latin typeface="Titillium Web"/>
              </a:rPr>
              <a:t>Fabbisogno standard e fabbisogno reale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262626"/>
                </a:solidFill>
                <a:latin typeface="Titillium Web"/>
              </a:rPr>
              <a:t>I fabbisogni standard sono indicatori che stimano il fabbisogno finanziario di cui necessitano i comuni per erogare servizi essenziali tra cui i servizi sociali. il calcolo per definirli si basano sulla spesa degli enti locali.</a:t>
            </a:r>
          </a:p>
          <a:p>
            <a:pPr marL="0" indent="0" algn="just">
              <a:buNone/>
            </a:pPr>
            <a:r>
              <a:rPr lang="it-IT" sz="2400" b="1" i="0" dirty="0">
                <a:solidFill>
                  <a:srgbClr val="262626"/>
                </a:solidFill>
                <a:effectLst/>
                <a:latin typeface="Titillium Web"/>
              </a:rPr>
              <a:t>I comu</a:t>
            </a:r>
            <a:r>
              <a:rPr lang="it-IT" sz="2400" b="1" dirty="0">
                <a:solidFill>
                  <a:srgbClr val="262626"/>
                </a:solidFill>
                <a:latin typeface="Titillium Web"/>
              </a:rPr>
              <a:t>ni che hanno spese nulle o limitate per i servizi  si vedono riconosciuti fabbisogni bassi.</a:t>
            </a:r>
            <a:endParaRPr lang="it-IT" sz="2400" b="1" i="0" dirty="0">
              <a:solidFill>
                <a:srgbClr val="262626"/>
              </a:solidFill>
              <a:effectLst/>
              <a:latin typeface="Titillium Web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BF99DFC8-BFC6-4221-BB60-A1E34C43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31DD9CD-900B-4DFF-9759-EE2952C4D7C0}" type="datetime1">
              <a:rPr lang="it-IT" smtClean="0"/>
              <a:pPr>
                <a:spcAft>
                  <a:spcPts val="600"/>
                </a:spcAft>
              </a:pPr>
              <a:t>11/02/2021</a:t>
            </a:fld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42B343-AF9E-4278-A1E0-9CAD0BE7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9" name="Picture 2" descr="logo iris">
            <a:extLst>
              <a:ext uri="{FF2B5EF4-FFF2-40B4-BE49-F238E27FC236}">
                <a16:creationId xmlns:a16="http://schemas.microsoft.com/office/drawing/2014/main" id="{E1B972E4-A567-49A0-9FBD-837061273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r="-2" b="-2"/>
          <a:stretch/>
        </p:blipFill>
        <p:spPr bwMode="auto">
          <a:xfrm>
            <a:off x="3034890" y="909351"/>
            <a:ext cx="838200" cy="86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 descr="Logo SUNAS HD">
            <a:extLst>
              <a:ext uri="{FF2B5EF4-FFF2-40B4-BE49-F238E27FC236}">
                <a16:creationId xmlns:a16="http://schemas.microsoft.com/office/drawing/2014/main" id="{02DC4D76-F6F3-4C1C-AA2F-1E8F3AC27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5" y="867190"/>
            <a:ext cx="954230" cy="95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Segnaposto contenuto 11">
            <a:extLst>
              <a:ext uri="{FF2B5EF4-FFF2-40B4-BE49-F238E27FC236}">
                <a16:creationId xmlns:a16="http://schemas.microsoft.com/office/drawing/2014/main" id="{F3FF6C18-023C-4CDB-82AC-A8C288E4DE42}"/>
              </a:ext>
            </a:extLst>
          </p:cNvPr>
          <p:cNvPicPr>
            <a:picLocks noGr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782" y="4549196"/>
            <a:ext cx="614849" cy="1079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13866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rame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2.xml><?xml version="1.0" encoding="utf-8"?>
<a:themeOverride xmlns:a="http://schemas.openxmlformats.org/drawingml/2006/main">
  <a:clrScheme name="Frame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2109</Words>
  <Application>Microsoft Office PowerPoint</Application>
  <PresentationFormat>Widescreen</PresentationFormat>
  <Paragraphs>264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Calibri</vt:lpstr>
      <vt:lpstr>Corbel</vt:lpstr>
      <vt:lpstr>Times New Roman</vt:lpstr>
      <vt:lpstr>Titillium Web</vt:lpstr>
      <vt:lpstr>Wingdings</vt:lpstr>
      <vt:lpstr>Wingdings 2</vt:lpstr>
      <vt:lpstr>Cornice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  <vt:lpstr>  Potenzialità e aspetti critici della  Legge n.178 2021  Intervento di  Delia Manferoce V.Segr. Naz.le SUNAS  Direttore Centro Studi  Iris Socialia  Webinar  Croas Campania  11.02.2021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Delia Manferoce</dc:creator>
  <cp:lastModifiedBy>Delia Manferoce</cp:lastModifiedBy>
  <cp:revision>53</cp:revision>
  <dcterms:created xsi:type="dcterms:W3CDTF">2020-11-02T16:40:28Z</dcterms:created>
  <dcterms:modified xsi:type="dcterms:W3CDTF">2021-02-11T07:28:44Z</dcterms:modified>
</cp:coreProperties>
</file>